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8229600" cx="14630400"/>
  <p:notesSz cx="8229600" cy="14630400"/>
  <p:embeddedFontLst>
    <p:embeddedFont>
      <p:font typeface="Bitter"/>
      <p:regular r:id="rId17"/>
      <p:bold r:id="rId18"/>
      <p:italic r:id="rId19"/>
      <p:boldItalic r:id="rId20"/>
    </p:embeddedFont>
    <p:embeddedFont>
      <p:font typeface="Noto Sans TC"/>
      <p:regular r:id="rId21"/>
      <p:bold r:id="rId22"/>
    </p:embeddedFont>
    <p:embeddedFont>
      <p:font typeface="Bitter Medium"/>
      <p:regular r:id="rId23"/>
      <p:bold r:id="rId24"/>
      <p:italic r:id="rId25"/>
      <p:boldItalic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1" roundtripDataSignature="AMtx7mjciLbuH7x/apJF3cF31DhzZKjnM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itter-boldItalic.fntdata"/><Relationship Id="rId22" Type="http://schemas.openxmlformats.org/officeDocument/2006/relationships/font" Target="fonts/NotoSansTC-bold.fntdata"/><Relationship Id="rId21" Type="http://schemas.openxmlformats.org/officeDocument/2006/relationships/font" Target="fonts/NotoSansTC-regular.fntdata"/><Relationship Id="rId24" Type="http://schemas.openxmlformats.org/officeDocument/2006/relationships/font" Target="fonts/BitterMedium-bold.fntdata"/><Relationship Id="rId23" Type="http://schemas.openxmlformats.org/officeDocument/2006/relationships/font" Target="fonts/BitterMedium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itterMedium-boldItalic.fntdata"/><Relationship Id="rId25" Type="http://schemas.openxmlformats.org/officeDocument/2006/relationships/font" Target="fonts/BitterMedium-italic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customschemas.google.com/relationships/presentationmetadata" Target="metadata"/><Relationship Id="rId30" Type="http://schemas.openxmlformats.org/officeDocument/2006/relationships/font" Target="fonts/Open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Bitter-regular.fntdata"/><Relationship Id="rId16" Type="http://schemas.openxmlformats.org/officeDocument/2006/relationships/slide" Target="slides/slide12.xml"/><Relationship Id="rId19" Type="http://schemas.openxmlformats.org/officeDocument/2006/relationships/font" Target="fonts/Bitter-italic.fntdata"/><Relationship Id="rId18" Type="http://schemas.openxmlformats.org/officeDocument/2006/relationships/font" Target="fonts/Bitter-bold.fntdata"/></Relationships>
</file>

<file path=ppt/media/image10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15ec18b49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15ec18b49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315ec18b49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1796dc9cc7_0_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1796dc9cc7_0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31796dc9cc7_0_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796dc9cc7_3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1796dc9cc7_3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1796dc9cc7_3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1796dc9cc7_3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1796dc9cc7_3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31796dc9cc7_3_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15ec18b496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15ec18b496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315ec18b496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Relationship Id="rId4" Type="http://schemas.openxmlformats.org/officeDocument/2006/relationships/hyperlink" Target="https://tw.news.yahoo.com/%E9%9B%BB%E5%BD%B1-%E7%84%A1%E8%B7%AF%E5%8F%AF%E9%80%80-%E6%B0%A3%E5%80%99%E8%AE%8A%E9%81%B7%E7%8C%9B%E6%96%BC%E7%81%AB-%E6%A3%AE%E6%9E%97%E6%89%93%E7%81%AB%E8%8B%B1%E9%9B%84%E7%9C%9F%E5%AF%A6%E6%82%B2%E5%8A%87%E6%9C%AA%E5%AE%8C%E5%BE%85%E7%BA%8C-033444514.html?guccounter=1&amp;guce_referrer=aHR0cHM6Ly93d3cuZ29vZ2xlLmNvbS8&amp;guce_referrer_sig=AQAAAMU4Qravd-vtZ2MKBM4dsLDsV9x35wdV161L0zlQM9dmNAPA2LEdFeR-UFayQ5h6LCGDuVSXWvHTVDYVGgd1z1R01QVUlohT95vpZCl0JNw-BwVE0uxZpiKgSwVDQecrkcRDeRTFHAHDx8Kldp-4uwgrGH0HTAoVLLcmtB0uR4-6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6150" y="-300"/>
            <a:ext cx="5486400" cy="8230194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-276400" y="1548150"/>
            <a:ext cx="10148100" cy="16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812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6650"/>
              <a:buFont typeface="Bitter Medium"/>
              <a:buNone/>
            </a:pPr>
            <a:r>
              <a:rPr b="1" i="0" lang="en-US" sz="4800" u="none" cap="none" strike="noStrike">
                <a:solidFill>
                  <a:srgbClr val="2C3F42"/>
                </a:solidFill>
                <a:latin typeface="Bitter"/>
                <a:ea typeface="Bitter"/>
                <a:cs typeface="Bitter"/>
                <a:sym typeface="Bitter"/>
              </a:rPr>
              <a:t>結合深度學習模型與LEACH協定之</a:t>
            </a:r>
            <a:endParaRPr b="1" i="0" sz="4800" u="none" cap="none" strike="noStrike">
              <a:solidFill>
                <a:srgbClr val="2C3F42"/>
              </a:solidFill>
              <a:latin typeface="Bitter"/>
              <a:ea typeface="Bitter"/>
              <a:cs typeface="Bitter"/>
              <a:sym typeface="Bitter"/>
            </a:endParaRPr>
          </a:p>
          <a:p>
            <a:pPr indent="0" lvl="0" marL="0" marR="0" rtl="0" algn="ctr">
              <a:lnSpc>
                <a:spcPct val="124812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6650"/>
              <a:buFont typeface="Bitter Medium"/>
              <a:buNone/>
            </a:pPr>
            <a:r>
              <a:rPr b="1" i="0" lang="en-US" sz="4800" u="none" cap="none" strike="noStrike">
                <a:solidFill>
                  <a:srgbClr val="2C3F42"/>
                </a:solidFill>
                <a:latin typeface="Bitter"/>
                <a:ea typeface="Bitter"/>
                <a:cs typeface="Bitter"/>
                <a:sym typeface="Bitter"/>
              </a:rPr>
              <a:t>無線感測網路森林火災偵測系統</a:t>
            </a:r>
            <a:endParaRPr b="1" i="0" sz="4800" u="none" cap="none" strike="noStrike"/>
          </a:p>
        </p:txBody>
      </p:sp>
      <p:sp>
        <p:nvSpPr>
          <p:cNvPr id="50" name="Google Shape;50;p1"/>
          <p:cNvSpPr/>
          <p:nvPr/>
        </p:nvSpPr>
        <p:spPr>
          <a:xfrm>
            <a:off x="666500" y="4387250"/>
            <a:ext cx="8262300" cy="15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b="0" i="0" lang="en-US" sz="17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本研究提出了一個創新的森林火災偵測系統，結合了無線感測網路（WSN）、</a:t>
            </a:r>
            <a:endParaRPr b="0" i="0" sz="1700" u="none" cap="none" strike="noStrike">
              <a:solidFill>
                <a:srgbClr val="2B2E3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b="0" i="0" lang="en-US" sz="17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深度學習模型YOLO和ResNet，以及LEACH協定。此系統旨在提供即時、</a:t>
            </a:r>
            <a:endParaRPr b="0" i="0" sz="1700" u="none" cap="none" strike="noStrike">
              <a:solidFill>
                <a:srgbClr val="2B2E3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b="0" i="0" lang="en-US" sz="17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準確的火災偵測，並優化能源使用，為環境保護和災害預警提供有效解決方案。</a:t>
            </a:r>
            <a:endParaRPr b="0" i="0" sz="1700" u="none" cap="none" strike="noStrike"/>
          </a:p>
        </p:txBody>
      </p:sp>
      <p:sp>
        <p:nvSpPr>
          <p:cNvPr id="51" name="Google Shape;51;p1"/>
          <p:cNvSpPr/>
          <p:nvPr/>
        </p:nvSpPr>
        <p:spPr>
          <a:xfrm>
            <a:off x="859274" y="7143869"/>
            <a:ext cx="392787" cy="392787"/>
          </a:xfrm>
          <a:prstGeom prst="roundRect">
            <a:avLst>
              <a:gd fmla="val 23277465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"/>
          <p:cNvSpPr/>
          <p:nvPr/>
        </p:nvSpPr>
        <p:spPr>
          <a:xfrm>
            <a:off x="1297100" y="6715600"/>
            <a:ext cx="70011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lang="en-US" sz="1900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組員：11027142 林蕙郁 11027148 周品誼 11027154 廖梓逸</a:t>
            </a:r>
            <a:endParaRPr sz="1900">
              <a:solidFill>
                <a:srgbClr val="2B2E3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15ec18b496_0_0"/>
          <p:cNvSpPr/>
          <p:nvPr/>
        </p:nvSpPr>
        <p:spPr>
          <a:xfrm>
            <a:off x="11817950" y="7664200"/>
            <a:ext cx="3966900" cy="587100"/>
          </a:xfrm>
          <a:prstGeom prst="roundRect">
            <a:avLst>
              <a:gd fmla="val 5654" name="adj"/>
            </a:avLst>
          </a:prstGeom>
          <a:solidFill>
            <a:srgbClr val="FFF8F0"/>
          </a:solidFill>
          <a:ln cap="flat" cmpd="sng" w="9525">
            <a:solidFill>
              <a:srgbClr val="FFF8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315ec18b496_0_0"/>
          <p:cNvSpPr/>
          <p:nvPr/>
        </p:nvSpPr>
        <p:spPr>
          <a:xfrm>
            <a:off x="1037300" y="2281875"/>
            <a:ext cx="11463900" cy="19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能源消耗模型差異</a:t>
            </a:r>
            <a:r>
              <a:rPr lang="en-US" sz="2200">
                <a:solidFill>
                  <a:schemeClr val="dk1"/>
                </a:solidFill>
              </a:rPr>
              <a:t>：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模擬中的LEACH協議能耗分佈均勻，但未考慮真實場景中的拓撲變化和節點異常情況，可能低估了能耗的波動性。</a:t>
            </a:r>
            <a:endParaRPr b="1"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5531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精確率與召回率差異</a:t>
            </a:r>
            <a:r>
              <a:rPr lang="en-US" sz="2200">
                <a:solidFill>
                  <a:schemeClr val="dk1"/>
                </a:solidFill>
              </a:rPr>
              <a:t>：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模擬的精確率和召回率低於論文中理想數據，這主要因為模擬使用隨機生成的數據，未完整涵蓋YOLO和ResNet的實際能力。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ROC曲線表現</a:t>
            </a:r>
            <a:r>
              <a:rPr lang="en-US" sz="2200">
                <a:solidFill>
                  <a:schemeClr val="dk1"/>
                </a:solidFill>
              </a:rPr>
              <a:t>：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模擬的ROC曲線表現不如論文，原因是模擬使用簡化模型，未包括多目標優化和複雜背景干擾。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誤報與漏報率</a:t>
            </a:r>
            <a:r>
              <a:rPr lang="en-US" sz="2200">
                <a:solidFill>
                  <a:schemeClr val="dk1"/>
                </a:solidFill>
              </a:rPr>
              <a:t>：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模擬中隨機生成的誤報與漏報率高於論文實驗結果，可能由於缺乏真實場景的數據與模型精調。</a:t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5531"/>
              </a:lnSpc>
              <a:spcBef>
                <a:spcPts val="1200"/>
              </a:spcBef>
              <a:spcAft>
                <a:spcPts val="0"/>
              </a:spcAft>
              <a:buClr>
                <a:srgbClr val="2C3F42"/>
              </a:buClr>
              <a:buSzPts val="4700"/>
              <a:buFont typeface="Bitter Medium"/>
              <a:buNone/>
            </a:pPr>
            <a:r>
              <a:t/>
            </a:r>
            <a:endParaRPr b="1" sz="2600">
              <a:solidFill>
                <a:schemeClr val="dk1"/>
              </a:solidFill>
            </a:endParaRPr>
          </a:p>
        </p:txBody>
      </p:sp>
      <p:sp>
        <p:nvSpPr>
          <p:cNvPr id="199" name="Google Shape;199;g315ec18b496_0_0"/>
          <p:cNvSpPr/>
          <p:nvPr/>
        </p:nvSpPr>
        <p:spPr>
          <a:xfrm>
            <a:off x="-364350" y="726925"/>
            <a:ext cx="15359100" cy="1194300"/>
          </a:xfrm>
          <a:prstGeom prst="rect">
            <a:avLst/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00" name="Google Shape;200;g315ec18b496_0_0"/>
          <p:cNvSpPr/>
          <p:nvPr/>
        </p:nvSpPr>
        <p:spPr>
          <a:xfrm>
            <a:off x="1037300" y="1017975"/>
            <a:ext cx="7315800" cy="12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31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700"/>
              <a:buFont typeface="Bitter Medium"/>
              <a:buNone/>
            </a:pPr>
            <a:r>
              <a:rPr b="1" lang="en-US" sz="4700">
                <a:solidFill>
                  <a:srgbClr val="2C3F42"/>
                </a:solidFill>
                <a:latin typeface="Noto Sans TC"/>
                <a:ea typeface="Noto Sans TC"/>
                <a:cs typeface="Noto Sans TC"/>
                <a:sym typeface="Noto Sans TC"/>
              </a:rPr>
              <a:t>程式結果分析</a:t>
            </a:r>
            <a:endParaRPr b="1" i="0" sz="470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"/>
          <p:cNvSpPr/>
          <p:nvPr/>
        </p:nvSpPr>
        <p:spPr>
          <a:xfrm>
            <a:off x="-1454250" y="866300"/>
            <a:ext cx="16945500" cy="934500"/>
          </a:xfrm>
          <a:prstGeom prst="rect">
            <a:avLst/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8"/>
          <p:cNvSpPr/>
          <p:nvPr/>
        </p:nvSpPr>
        <p:spPr>
          <a:xfrm>
            <a:off x="3932412" y="947747"/>
            <a:ext cx="6172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850"/>
              <a:buFont typeface="Bitter Medium"/>
              <a:buNone/>
            </a:pPr>
            <a:r>
              <a:rPr b="1" i="0" lang="en-US" sz="4850" u="none" cap="none" strike="noStrike">
                <a:solidFill>
                  <a:srgbClr val="2C3F42"/>
                </a:solidFill>
                <a:latin typeface="Bitter"/>
                <a:ea typeface="Bitter"/>
                <a:cs typeface="Bitter"/>
                <a:sym typeface="Bitter"/>
              </a:rPr>
              <a:t>結論</a:t>
            </a:r>
            <a:endParaRPr b="1" i="0" sz="4850" u="none" cap="none" strike="noStrike"/>
          </a:p>
        </p:txBody>
      </p:sp>
      <p:sp>
        <p:nvSpPr>
          <p:cNvPr id="208" name="Google Shape;208;p8"/>
          <p:cNvSpPr/>
          <p:nvPr/>
        </p:nvSpPr>
        <p:spPr>
          <a:xfrm>
            <a:off x="6958975" y="2298730"/>
            <a:ext cx="7416000" cy="4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b="0" i="0" lang="en-US" sz="27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本研究展示了一個集成的森林火災偵測系統，</a:t>
            </a:r>
            <a:endParaRPr b="0" i="0" sz="2700" u="none" cap="none" strike="noStrike">
              <a:solidFill>
                <a:srgbClr val="2B2E3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b="0" i="0" lang="en-US" sz="27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透過WSNs、LEACH協議、ResNet和YOLO實現即時準確的火災偵測。系統表現良好，並藉由LEACH協議優化能源使用，提供早期預警解決方案。利用混淆矩陣、ROC曲線與置信閾值等評估指標，系統達到低誤報與低漏報需求，確保可靠性和實用性。</a:t>
            </a:r>
            <a:endParaRPr b="0" i="0" sz="2700" u="none" cap="none" strike="noStrike"/>
          </a:p>
        </p:txBody>
      </p:sp>
      <p:sp>
        <p:nvSpPr>
          <p:cNvPr id="209" name="Google Shape;209;p8"/>
          <p:cNvSpPr/>
          <p:nvPr/>
        </p:nvSpPr>
        <p:spPr>
          <a:xfrm>
            <a:off x="12391025" y="7738000"/>
            <a:ext cx="3966900" cy="587100"/>
          </a:xfrm>
          <a:prstGeom prst="roundRect">
            <a:avLst>
              <a:gd fmla="val 5654" name="adj"/>
            </a:avLst>
          </a:prstGeom>
          <a:solidFill>
            <a:srgbClr val="FFF8F0"/>
          </a:solidFill>
          <a:ln cap="flat" cmpd="sng" w="9525">
            <a:solidFill>
              <a:srgbClr val="FFF8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18650" y="1999022"/>
            <a:ext cx="7500925" cy="500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8"/>
          <p:cNvSpPr/>
          <p:nvPr/>
        </p:nvSpPr>
        <p:spPr>
          <a:xfrm>
            <a:off x="0" y="7200380"/>
            <a:ext cx="7416000" cy="4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lang="en-US" sz="1700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圖片來源：</a:t>
            </a:r>
            <a:r>
              <a:rPr lang="en-US" sz="17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電影《無路可退》：氣候變遷猛於火！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1796dc9cc7_0_44"/>
          <p:cNvSpPr/>
          <p:nvPr/>
        </p:nvSpPr>
        <p:spPr>
          <a:xfrm>
            <a:off x="-1157550" y="3386675"/>
            <a:ext cx="16945500" cy="1494900"/>
          </a:xfrm>
          <a:prstGeom prst="rect">
            <a:avLst/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31796dc9cc7_0_44"/>
          <p:cNvSpPr/>
          <p:nvPr/>
        </p:nvSpPr>
        <p:spPr>
          <a:xfrm>
            <a:off x="4229112" y="3748322"/>
            <a:ext cx="6172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850"/>
              <a:buFont typeface="Bitter Medium"/>
              <a:buNone/>
            </a:pPr>
            <a:r>
              <a:rPr b="1" lang="en-US" sz="4850">
                <a:solidFill>
                  <a:srgbClr val="2C3F42"/>
                </a:solidFill>
                <a:latin typeface="Bitter"/>
                <a:ea typeface="Bitter"/>
                <a:cs typeface="Bitter"/>
                <a:sym typeface="Bitter"/>
              </a:rPr>
              <a:t>謝謝大家</a:t>
            </a:r>
            <a:endParaRPr b="1" i="0" sz="4850" u="none" cap="none" strike="noStrike"/>
          </a:p>
        </p:txBody>
      </p:sp>
      <p:sp>
        <p:nvSpPr>
          <p:cNvPr id="219" name="Google Shape;219;g31796dc9cc7_0_44"/>
          <p:cNvSpPr/>
          <p:nvPr/>
        </p:nvSpPr>
        <p:spPr>
          <a:xfrm>
            <a:off x="12391025" y="7738000"/>
            <a:ext cx="3966900" cy="587100"/>
          </a:xfrm>
          <a:prstGeom prst="roundRect">
            <a:avLst>
              <a:gd fmla="val 5654" name="adj"/>
            </a:avLst>
          </a:prstGeom>
          <a:solidFill>
            <a:srgbClr val="FFF8F0"/>
          </a:solidFill>
          <a:ln cap="flat" cmpd="sng" w="9525">
            <a:solidFill>
              <a:srgbClr val="FFF8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8" name="Google Shape;5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788206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2"/>
          <p:cNvSpPr/>
          <p:nvPr/>
        </p:nvSpPr>
        <p:spPr>
          <a:xfrm>
            <a:off x="780693" y="3402925"/>
            <a:ext cx="5576411" cy="697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350"/>
              <a:buFont typeface="Bitter Medium"/>
              <a:buNone/>
            </a:pPr>
            <a:r>
              <a:rPr b="1" i="0" lang="en-US" sz="4350" u="none" cap="none" strike="noStrike">
                <a:solidFill>
                  <a:srgbClr val="2C3F42"/>
                </a:solidFill>
                <a:latin typeface="Bitter"/>
                <a:ea typeface="Bitter"/>
                <a:cs typeface="Bitter"/>
                <a:sym typeface="Bitter"/>
              </a:rPr>
              <a:t>主要關鍵字</a:t>
            </a:r>
            <a:endParaRPr b="1" i="0" sz="4350" u="none" cap="none" strike="noStrike"/>
          </a:p>
        </p:txBody>
      </p:sp>
      <p:sp>
        <p:nvSpPr>
          <p:cNvPr id="60" name="Google Shape;60;p2"/>
          <p:cNvSpPr/>
          <p:nvPr/>
        </p:nvSpPr>
        <p:spPr>
          <a:xfrm>
            <a:off x="780693" y="4434602"/>
            <a:ext cx="6423065" cy="1656993"/>
          </a:xfrm>
          <a:prstGeom prst="roundRect">
            <a:avLst>
              <a:gd fmla="val 5654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1011317" y="4665226"/>
            <a:ext cx="2788206" cy="348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150"/>
              <a:buFont typeface="Bitter Medium"/>
              <a:buNone/>
            </a:pPr>
            <a:r>
              <a:rPr b="0" i="0" lang="en-US" sz="21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Real-time Detection</a:t>
            </a:r>
            <a:endParaRPr b="0" i="0" sz="2150" u="none" cap="none" strike="noStrike"/>
          </a:p>
        </p:txBody>
      </p:sp>
      <p:sp>
        <p:nvSpPr>
          <p:cNvPr id="62" name="Google Shape;62;p2"/>
          <p:cNvSpPr/>
          <p:nvPr/>
        </p:nvSpPr>
        <p:spPr>
          <a:xfrm>
            <a:off x="1011317" y="5147548"/>
            <a:ext cx="5961817" cy="7134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結合WSN和深度學習技術，實現實時偵測，快速判斷森林火災。</a:t>
            </a:r>
            <a:endParaRPr b="0" i="0" sz="1750" u="none" cap="none" strike="noStrike"/>
          </a:p>
        </p:txBody>
      </p:sp>
      <p:sp>
        <p:nvSpPr>
          <p:cNvPr id="63" name="Google Shape;63;p2"/>
          <p:cNvSpPr/>
          <p:nvPr/>
        </p:nvSpPr>
        <p:spPr>
          <a:xfrm>
            <a:off x="7426762" y="4434602"/>
            <a:ext cx="6423065" cy="1656993"/>
          </a:xfrm>
          <a:prstGeom prst="roundRect">
            <a:avLst>
              <a:gd fmla="val 5654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7657386" y="4665226"/>
            <a:ext cx="2788206" cy="348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150"/>
              <a:buFont typeface="Bitter Medium"/>
              <a:buNone/>
            </a:pPr>
            <a:r>
              <a:rPr b="0" i="0" lang="en-US" sz="21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Energy Efficiency</a:t>
            </a:r>
            <a:endParaRPr b="0" i="0" sz="2150" u="none" cap="none" strike="noStrike"/>
          </a:p>
        </p:txBody>
      </p:sp>
      <p:sp>
        <p:nvSpPr>
          <p:cNvPr id="65" name="Google Shape;65;p2"/>
          <p:cNvSpPr/>
          <p:nvPr/>
        </p:nvSpPr>
        <p:spPr>
          <a:xfrm>
            <a:off x="7657386" y="5147548"/>
            <a:ext cx="5961817" cy="356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LEACH協定提高偵測器生命週期，確保偏遠地區正常運作。</a:t>
            </a:r>
            <a:endParaRPr b="0" i="0" sz="1750" u="none" cap="none" strike="noStrike"/>
          </a:p>
        </p:txBody>
      </p:sp>
      <p:sp>
        <p:nvSpPr>
          <p:cNvPr id="66" name="Google Shape;66;p2"/>
          <p:cNvSpPr/>
          <p:nvPr/>
        </p:nvSpPr>
        <p:spPr>
          <a:xfrm>
            <a:off x="780693" y="6314599"/>
            <a:ext cx="6423065" cy="1300282"/>
          </a:xfrm>
          <a:prstGeom prst="roundRect">
            <a:avLst>
              <a:gd fmla="val 7205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1011329" y="6545225"/>
            <a:ext cx="50352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150"/>
              <a:buFont typeface="Bitter Medium"/>
              <a:buNone/>
            </a:pPr>
            <a:r>
              <a:rPr b="0" i="0" lang="en-US" sz="21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Reduction of False Positives</a:t>
            </a:r>
            <a:endParaRPr b="0" i="0" sz="2150" u="none" cap="none" strike="noStrike"/>
          </a:p>
        </p:txBody>
      </p:sp>
      <p:sp>
        <p:nvSpPr>
          <p:cNvPr id="68" name="Google Shape;68;p2"/>
          <p:cNvSpPr/>
          <p:nvPr/>
        </p:nvSpPr>
        <p:spPr>
          <a:xfrm>
            <a:off x="1011317" y="7027545"/>
            <a:ext cx="5961817" cy="356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增強YOLO和Feedforward準確性，降低誤判火災的資訊。</a:t>
            </a:r>
            <a:endParaRPr b="0" i="0" sz="1750" u="none" cap="none" strike="noStrike"/>
          </a:p>
        </p:txBody>
      </p:sp>
      <p:sp>
        <p:nvSpPr>
          <p:cNvPr id="69" name="Google Shape;69;p2"/>
          <p:cNvSpPr/>
          <p:nvPr/>
        </p:nvSpPr>
        <p:spPr>
          <a:xfrm>
            <a:off x="7426762" y="6314599"/>
            <a:ext cx="6423065" cy="1300282"/>
          </a:xfrm>
          <a:prstGeom prst="roundRect">
            <a:avLst>
              <a:gd fmla="val 7205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7657370" y="6545225"/>
            <a:ext cx="51501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150"/>
              <a:buFont typeface="Bitter Medium"/>
              <a:buNone/>
            </a:pPr>
            <a:r>
              <a:rPr b="0" i="0" lang="en-US" sz="21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Environmental Sustainability</a:t>
            </a:r>
            <a:endParaRPr b="0" i="0" sz="2150" u="none" cap="none" strike="noStrike"/>
          </a:p>
        </p:txBody>
      </p:sp>
      <p:sp>
        <p:nvSpPr>
          <p:cNvPr id="71" name="Google Shape;71;p2"/>
          <p:cNvSpPr/>
          <p:nvPr/>
        </p:nvSpPr>
        <p:spPr>
          <a:xfrm>
            <a:off x="7657386" y="7027545"/>
            <a:ext cx="5961817" cy="356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快速提供救援，抑制溫室氣體排放，保障生態穩定性。</a:t>
            </a:r>
            <a:endParaRPr b="0" i="0" sz="1750" u="none" cap="none" strike="noStrike"/>
          </a:p>
        </p:txBody>
      </p:sp>
      <p:sp>
        <p:nvSpPr>
          <p:cNvPr id="72" name="Google Shape;72;p2"/>
          <p:cNvSpPr/>
          <p:nvPr/>
        </p:nvSpPr>
        <p:spPr>
          <a:xfrm>
            <a:off x="12391025" y="7738000"/>
            <a:ext cx="3966900" cy="587100"/>
          </a:xfrm>
          <a:prstGeom prst="roundRect">
            <a:avLst>
              <a:gd fmla="val 5654" name="adj"/>
            </a:avLst>
          </a:prstGeom>
          <a:solidFill>
            <a:srgbClr val="FFF8F0"/>
          </a:solidFill>
          <a:ln cap="flat" cmpd="sng" w="9525">
            <a:solidFill>
              <a:srgbClr val="FFF8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"/>
          <p:cNvSpPr/>
          <p:nvPr/>
        </p:nvSpPr>
        <p:spPr>
          <a:xfrm>
            <a:off x="-238150" y="361700"/>
            <a:ext cx="15359100" cy="1044300"/>
          </a:xfrm>
          <a:prstGeom prst="rect">
            <a:avLst/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873487" y="498038"/>
            <a:ext cx="6172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850"/>
              <a:buFont typeface="Bitter Medium"/>
              <a:buNone/>
            </a:pPr>
            <a:r>
              <a:rPr b="1" i="0" lang="en-US" sz="4850" u="none" cap="none" strike="noStrike">
                <a:solidFill>
                  <a:srgbClr val="2C3F42"/>
                </a:solidFill>
                <a:latin typeface="Bitter"/>
                <a:ea typeface="Bitter"/>
                <a:cs typeface="Bitter"/>
                <a:sym typeface="Bitter"/>
              </a:rPr>
              <a:t>目標與用途</a:t>
            </a:r>
            <a:endParaRPr b="1" i="0" sz="4850" u="none" cap="none" strike="noStrike"/>
          </a:p>
        </p:txBody>
      </p:sp>
      <p:sp>
        <p:nvSpPr>
          <p:cNvPr id="80" name="Google Shape;80;p3"/>
          <p:cNvSpPr/>
          <p:nvPr/>
        </p:nvSpPr>
        <p:spPr>
          <a:xfrm>
            <a:off x="861150" y="1727763"/>
            <a:ext cx="30963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2400"/>
              <a:buFont typeface="Bitter Medium"/>
              <a:buNone/>
            </a:pPr>
            <a:r>
              <a:rPr b="1" i="0" lang="en-US" sz="2400" u="none" cap="none" strike="noStrike">
                <a:solidFill>
                  <a:srgbClr val="2C3F42"/>
                </a:solidFill>
                <a:latin typeface="Bitter"/>
                <a:ea typeface="Bitter"/>
                <a:cs typeface="Bitter"/>
                <a:sym typeface="Bitter"/>
              </a:rPr>
              <a:t>系統目標</a:t>
            </a:r>
            <a:endParaRPr b="1" i="0" sz="2400" u="none" cap="none" strike="noStrike"/>
          </a:p>
        </p:txBody>
      </p:sp>
      <p:sp>
        <p:nvSpPr>
          <p:cNvPr id="81" name="Google Shape;81;p3"/>
          <p:cNvSpPr/>
          <p:nvPr/>
        </p:nvSpPr>
        <p:spPr>
          <a:xfrm>
            <a:off x="861150" y="2360340"/>
            <a:ext cx="6170400" cy="7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b="0" i="0" lang="en-US" sz="19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結合YOLO、Feedforward ResNet、WSNs、LEACH技術，提供精確火災偵測與即時監控。</a:t>
            </a:r>
            <a:endParaRPr b="0" i="0" sz="1900" u="none" cap="none" strike="noStrike"/>
          </a:p>
        </p:txBody>
      </p:sp>
      <p:sp>
        <p:nvSpPr>
          <p:cNvPr id="82" name="Google Shape;82;p3"/>
          <p:cNvSpPr/>
          <p:nvPr/>
        </p:nvSpPr>
        <p:spPr>
          <a:xfrm>
            <a:off x="7543796" y="1727775"/>
            <a:ext cx="30963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2400"/>
              <a:buFont typeface="Bitter Medium"/>
              <a:buNone/>
            </a:pPr>
            <a:r>
              <a:rPr b="1" i="0" lang="en-US" sz="2400" u="none" cap="none" strike="noStrike">
                <a:solidFill>
                  <a:srgbClr val="2C3F42"/>
                </a:solidFill>
                <a:latin typeface="Bitter"/>
                <a:ea typeface="Bitter"/>
                <a:cs typeface="Bitter"/>
                <a:sym typeface="Bitter"/>
              </a:rPr>
              <a:t>技術整合</a:t>
            </a:r>
            <a:endParaRPr b="1" i="0" sz="2400" u="none" cap="none" strike="noStrike"/>
          </a:p>
        </p:txBody>
      </p:sp>
      <p:sp>
        <p:nvSpPr>
          <p:cNvPr id="83" name="Google Shape;83;p3"/>
          <p:cNvSpPr/>
          <p:nvPr/>
        </p:nvSpPr>
        <p:spPr>
          <a:xfrm>
            <a:off x="7543796" y="2295415"/>
            <a:ext cx="6170400" cy="7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b="0" i="0" lang="en-US" sz="19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整合深度學習模型與LEACH協定，提出無線感測網路的實時火災偵測方法。</a:t>
            </a:r>
            <a:endParaRPr b="0" i="0" sz="1900" u="none" cap="none" strike="noStrike"/>
          </a:p>
        </p:txBody>
      </p:sp>
      <p:sp>
        <p:nvSpPr>
          <p:cNvPr id="84" name="Google Shape;84;p3"/>
          <p:cNvSpPr/>
          <p:nvPr/>
        </p:nvSpPr>
        <p:spPr>
          <a:xfrm>
            <a:off x="12391025" y="7738000"/>
            <a:ext cx="3966900" cy="587100"/>
          </a:xfrm>
          <a:prstGeom prst="roundRect">
            <a:avLst>
              <a:gd fmla="val 5654" name="adj"/>
            </a:avLst>
          </a:prstGeom>
          <a:solidFill>
            <a:srgbClr val="FFF8F0"/>
          </a:solidFill>
          <a:ln cap="flat" cmpd="sng" w="9525">
            <a:solidFill>
              <a:srgbClr val="FFF8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800" y="3666475"/>
            <a:ext cx="6660425" cy="306465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3"/>
          <p:cNvSpPr/>
          <p:nvPr/>
        </p:nvSpPr>
        <p:spPr>
          <a:xfrm>
            <a:off x="605038" y="7563346"/>
            <a:ext cx="61500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lang="en-US" sz="1000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圖片來源：https://www.nature.com/articles/s41598-024-66703-9</a:t>
            </a:r>
            <a:endParaRPr sz="1000">
              <a:solidFill>
                <a:srgbClr val="2B2E3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7" name="Google Shape;8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9100" y="3267450"/>
            <a:ext cx="5654559" cy="37005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3"/>
          <p:cNvSpPr/>
          <p:nvPr/>
        </p:nvSpPr>
        <p:spPr>
          <a:xfrm>
            <a:off x="7554000" y="7084874"/>
            <a:ext cx="6150000" cy="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b="1" lang="en-US" sz="1200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Feedforward</a:t>
            </a:r>
            <a:r>
              <a:rPr b="1" lang="en-US" sz="1200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 ResNet架構圖</a:t>
            </a:r>
            <a:endParaRPr b="1" sz="1200">
              <a:solidFill>
                <a:srgbClr val="2B2E3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t/>
            </a:r>
            <a:endParaRPr b="1" sz="1200">
              <a:solidFill>
                <a:srgbClr val="2B2E3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t/>
            </a:r>
            <a:endParaRPr b="1" sz="1200">
              <a:solidFill>
                <a:srgbClr val="2B2E3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7631363" y="7341071"/>
            <a:ext cx="61500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lang="en-US" sz="1000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圖片來源：</a:t>
            </a:r>
            <a:r>
              <a:rPr lang="en-US" sz="800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https://www.researchgate.net/figure/Schematic-representation-of-feedforward-ResNet-Architecture-The-network-takes-in-a_fig2_361456472</a:t>
            </a:r>
            <a:endParaRPr sz="800">
              <a:solidFill>
                <a:srgbClr val="2B2E3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5" name="Google Shape;9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564487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4"/>
          <p:cNvSpPr/>
          <p:nvPr/>
        </p:nvSpPr>
        <p:spPr>
          <a:xfrm>
            <a:off x="718066" y="3128605"/>
            <a:ext cx="5129093" cy="6411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000"/>
              <a:buFont typeface="Bitter Medium"/>
              <a:buNone/>
            </a:pPr>
            <a:r>
              <a:rPr b="1" i="0" lang="en-US" sz="4000" u="none" cap="none" strike="noStrike">
                <a:solidFill>
                  <a:srgbClr val="2C3F42"/>
                </a:solidFill>
                <a:latin typeface="Bitter"/>
                <a:ea typeface="Bitter"/>
                <a:cs typeface="Bitter"/>
                <a:sym typeface="Bitter"/>
              </a:rPr>
              <a:t>實作方法</a:t>
            </a:r>
            <a:endParaRPr b="1" i="0" sz="4000" u="none" cap="none" strike="noStrike"/>
          </a:p>
        </p:txBody>
      </p:sp>
      <p:sp>
        <p:nvSpPr>
          <p:cNvPr id="97" name="Google Shape;97;p4"/>
          <p:cNvSpPr/>
          <p:nvPr/>
        </p:nvSpPr>
        <p:spPr>
          <a:xfrm>
            <a:off x="7303770" y="4077414"/>
            <a:ext cx="22860" cy="3590211"/>
          </a:xfrm>
          <a:prstGeom prst="roundRect">
            <a:avLst>
              <a:gd fmla="val 376946" name="adj"/>
            </a:avLst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4"/>
          <p:cNvSpPr/>
          <p:nvPr/>
        </p:nvSpPr>
        <p:spPr>
          <a:xfrm>
            <a:off x="6389191" y="4527471"/>
            <a:ext cx="718066" cy="22860"/>
          </a:xfrm>
          <a:prstGeom prst="roundRect">
            <a:avLst>
              <a:gd fmla="val 376946" name="adj"/>
            </a:avLst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7084397" y="4308158"/>
            <a:ext cx="461605" cy="461605"/>
          </a:xfrm>
          <a:prstGeom prst="roundRect">
            <a:avLst>
              <a:gd fmla="val 18667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/>
        </p:nvSpPr>
        <p:spPr>
          <a:xfrm>
            <a:off x="7255966" y="4385072"/>
            <a:ext cx="11846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400"/>
              <a:buFont typeface="Bitter Medium"/>
              <a:buNone/>
            </a:pPr>
            <a:r>
              <a:rPr b="0" i="0" lang="en-US" sz="24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1</a:t>
            </a:r>
            <a:endParaRPr b="0" i="0" sz="2400" u="none" cap="none" strike="noStrike"/>
          </a:p>
        </p:txBody>
      </p:sp>
      <p:sp>
        <p:nvSpPr>
          <p:cNvPr id="101" name="Google Shape;101;p4"/>
          <p:cNvSpPr/>
          <p:nvPr/>
        </p:nvSpPr>
        <p:spPr>
          <a:xfrm>
            <a:off x="3622358" y="4282559"/>
            <a:ext cx="2564487" cy="320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000"/>
              <a:buFont typeface="Bitter Medium"/>
              <a:buNone/>
            </a:pPr>
            <a:r>
              <a:rPr b="0" i="0" lang="en-US" sz="20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低功耗感測器+WSN</a:t>
            </a:r>
            <a:endParaRPr b="0" i="0" sz="2000" u="none" cap="none" strike="noStrike"/>
          </a:p>
        </p:txBody>
      </p:sp>
      <p:sp>
        <p:nvSpPr>
          <p:cNvPr id="102" name="Google Shape;102;p4"/>
          <p:cNvSpPr/>
          <p:nvPr/>
        </p:nvSpPr>
        <p:spPr>
          <a:xfrm>
            <a:off x="718066" y="4726067"/>
            <a:ext cx="5468779" cy="328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設置低功耗感測器，利用WSN覆蓋森林面積。</a:t>
            </a:r>
            <a:endParaRPr b="0" i="0" sz="1600" u="none" cap="none" strike="noStrike"/>
          </a:p>
        </p:txBody>
      </p:sp>
      <p:sp>
        <p:nvSpPr>
          <p:cNvPr id="103" name="Google Shape;103;p4"/>
          <p:cNvSpPr/>
          <p:nvPr/>
        </p:nvSpPr>
        <p:spPr>
          <a:xfrm>
            <a:off x="7523143" y="5553194"/>
            <a:ext cx="718066" cy="22860"/>
          </a:xfrm>
          <a:prstGeom prst="roundRect">
            <a:avLst>
              <a:gd fmla="val 376946" name="adj"/>
            </a:avLst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"/>
          <p:cNvSpPr/>
          <p:nvPr/>
        </p:nvSpPr>
        <p:spPr>
          <a:xfrm>
            <a:off x="7084397" y="5333881"/>
            <a:ext cx="461605" cy="461605"/>
          </a:xfrm>
          <a:prstGeom prst="roundRect">
            <a:avLst>
              <a:gd fmla="val 18667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"/>
          <p:cNvSpPr/>
          <p:nvPr/>
        </p:nvSpPr>
        <p:spPr>
          <a:xfrm>
            <a:off x="7235130" y="5410795"/>
            <a:ext cx="16002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400"/>
              <a:buFont typeface="Bitter Medium"/>
              <a:buNone/>
            </a:pPr>
            <a:r>
              <a:rPr b="0" i="0" lang="en-US" sz="24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2</a:t>
            </a:r>
            <a:endParaRPr b="0" i="0" sz="2400" u="none" cap="none" strike="noStrike"/>
          </a:p>
        </p:txBody>
      </p:sp>
      <p:sp>
        <p:nvSpPr>
          <p:cNvPr id="106" name="Google Shape;106;p4"/>
          <p:cNvSpPr/>
          <p:nvPr/>
        </p:nvSpPr>
        <p:spPr>
          <a:xfrm>
            <a:off x="8443555" y="5308283"/>
            <a:ext cx="2564487" cy="320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000"/>
              <a:buFont typeface="Bitter Medium"/>
              <a:buNone/>
            </a:pPr>
            <a:r>
              <a:rPr b="0" i="0" lang="en-US" sz="20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LEACH Protocol</a:t>
            </a:r>
            <a:endParaRPr b="0" i="0" sz="2000" u="none" cap="none" strike="noStrike"/>
          </a:p>
        </p:txBody>
      </p:sp>
      <p:sp>
        <p:nvSpPr>
          <p:cNvPr id="107" name="Google Shape;107;p4"/>
          <p:cNvSpPr/>
          <p:nvPr/>
        </p:nvSpPr>
        <p:spPr>
          <a:xfrm>
            <a:off x="8443555" y="5751790"/>
            <a:ext cx="5468779" cy="328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選擇感測器為headers，監控運作狀況。</a:t>
            </a:r>
            <a:endParaRPr b="0" i="0" sz="1600" u="none" cap="none" strike="noStrike"/>
          </a:p>
        </p:txBody>
      </p:sp>
      <p:sp>
        <p:nvSpPr>
          <p:cNvPr id="108" name="Google Shape;108;p4"/>
          <p:cNvSpPr/>
          <p:nvPr/>
        </p:nvSpPr>
        <p:spPr>
          <a:xfrm>
            <a:off x="6389191" y="6476405"/>
            <a:ext cx="718066" cy="22860"/>
          </a:xfrm>
          <a:prstGeom prst="roundRect">
            <a:avLst>
              <a:gd fmla="val 376946" name="adj"/>
            </a:avLst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"/>
          <p:cNvSpPr/>
          <p:nvPr/>
        </p:nvSpPr>
        <p:spPr>
          <a:xfrm>
            <a:off x="7084397" y="6257092"/>
            <a:ext cx="461605" cy="461605"/>
          </a:xfrm>
          <a:prstGeom prst="roundRect">
            <a:avLst>
              <a:gd fmla="val 18667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7231797" y="6334006"/>
            <a:ext cx="16680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400"/>
              <a:buFont typeface="Bitter Medium"/>
              <a:buNone/>
            </a:pPr>
            <a:r>
              <a:rPr b="0" i="0" lang="en-US" sz="24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3</a:t>
            </a:r>
            <a:endParaRPr b="0" i="0" sz="2400" u="none" cap="none" strike="noStrike"/>
          </a:p>
        </p:txBody>
      </p:sp>
      <p:sp>
        <p:nvSpPr>
          <p:cNvPr id="111" name="Google Shape;111;p4"/>
          <p:cNvSpPr/>
          <p:nvPr/>
        </p:nvSpPr>
        <p:spPr>
          <a:xfrm>
            <a:off x="2116952" y="6231500"/>
            <a:ext cx="40698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000"/>
              <a:buFont typeface="Bitter Medium"/>
              <a:buNone/>
            </a:pPr>
            <a:r>
              <a:rPr b="0" i="0" lang="en-US" sz="20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YOLO+Feedforward ResNet</a:t>
            </a:r>
            <a:endParaRPr b="0" i="0" sz="2000" u="none" cap="none" strike="noStrike"/>
          </a:p>
        </p:txBody>
      </p:sp>
      <p:sp>
        <p:nvSpPr>
          <p:cNvPr id="112" name="Google Shape;112;p4"/>
          <p:cNvSpPr/>
          <p:nvPr/>
        </p:nvSpPr>
        <p:spPr>
          <a:xfrm>
            <a:off x="718066" y="6675001"/>
            <a:ext cx="5468779" cy="3281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利用YOLO判斷圖像元素，提升準確性。</a:t>
            </a:r>
            <a:endParaRPr b="0" i="0" sz="1600" u="none" cap="none" strike="noStrike"/>
          </a:p>
        </p:txBody>
      </p:sp>
      <p:sp>
        <p:nvSpPr>
          <p:cNvPr id="113" name="Google Shape;113;p4"/>
          <p:cNvSpPr/>
          <p:nvPr/>
        </p:nvSpPr>
        <p:spPr>
          <a:xfrm>
            <a:off x="12391025" y="7738000"/>
            <a:ext cx="3966900" cy="587100"/>
          </a:xfrm>
          <a:prstGeom prst="roundRect">
            <a:avLst>
              <a:gd fmla="val 5654" name="adj"/>
            </a:avLst>
          </a:prstGeom>
          <a:solidFill>
            <a:srgbClr val="FFF8F0"/>
          </a:solidFill>
          <a:ln cap="flat" cmpd="sng" w="9525">
            <a:solidFill>
              <a:srgbClr val="FFF8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9" name="Google Shape;11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5"/>
          <p:cNvSpPr/>
          <p:nvPr/>
        </p:nvSpPr>
        <p:spPr>
          <a:xfrm>
            <a:off x="6350437" y="1568887"/>
            <a:ext cx="6172200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850"/>
              <a:buFont typeface="Bitter Medium"/>
              <a:buNone/>
            </a:pPr>
            <a:r>
              <a:rPr b="1" i="0" lang="en-US" sz="4850" u="none" cap="none" strike="noStrike">
                <a:solidFill>
                  <a:srgbClr val="2C3F42"/>
                </a:solidFill>
                <a:latin typeface="Bitter"/>
                <a:ea typeface="Bitter"/>
                <a:cs typeface="Bitter"/>
                <a:sym typeface="Bitter"/>
              </a:rPr>
              <a:t>與傳統方法比較</a:t>
            </a:r>
            <a:endParaRPr b="1" i="0" sz="4850" u="none" cap="none" strike="noStrike"/>
          </a:p>
        </p:txBody>
      </p:sp>
      <p:pic>
        <p:nvPicPr>
          <p:cNvPr descr="preencoded.png" id="121" name="Google Shape;12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50437" y="2710696"/>
            <a:ext cx="1234440" cy="197500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5"/>
          <p:cNvSpPr/>
          <p:nvPr/>
        </p:nvSpPr>
        <p:spPr>
          <a:xfrm>
            <a:off x="7955161" y="2957513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400"/>
              <a:buFont typeface="Bitter Medium"/>
              <a:buNone/>
            </a:pPr>
            <a:r>
              <a:rPr b="0" i="0" lang="en-US" sz="24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傳統方法</a:t>
            </a:r>
            <a:endParaRPr b="0" i="0" sz="2400" u="none" cap="none" strike="noStrike"/>
          </a:p>
        </p:txBody>
      </p:sp>
      <p:sp>
        <p:nvSpPr>
          <p:cNvPr id="123" name="Google Shape;123;p5"/>
          <p:cNvSpPr/>
          <p:nvPr/>
        </p:nvSpPr>
        <p:spPr>
          <a:xfrm>
            <a:off x="7955161" y="3491389"/>
            <a:ext cx="5811203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b="0" i="0" lang="en-US" sz="19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利用衛星或無人機偵測，耗時且反應遲緩。</a:t>
            </a:r>
            <a:endParaRPr b="0" i="0" sz="1900" u="none" cap="none" strike="noStrike"/>
          </a:p>
        </p:txBody>
      </p:sp>
      <p:pic>
        <p:nvPicPr>
          <p:cNvPr descr="preencoded.png" id="124" name="Google Shape;12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50437" y="4685705"/>
            <a:ext cx="1234440" cy="197500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/>
          <p:nvPr/>
        </p:nvSpPr>
        <p:spPr>
          <a:xfrm>
            <a:off x="7955161" y="4932521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400"/>
              <a:buFont typeface="Bitter Medium"/>
              <a:buNone/>
            </a:pPr>
            <a:r>
              <a:rPr b="0" i="0" lang="en-US" sz="24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新技術突破</a:t>
            </a:r>
            <a:endParaRPr b="0" i="0" sz="2400" u="none" cap="none" strike="noStrike"/>
          </a:p>
        </p:txBody>
      </p:sp>
      <p:sp>
        <p:nvSpPr>
          <p:cNvPr id="126" name="Google Shape;126;p5"/>
          <p:cNvSpPr/>
          <p:nvPr/>
        </p:nvSpPr>
        <p:spPr>
          <a:xfrm>
            <a:off x="7955161" y="5466398"/>
            <a:ext cx="5811203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Open Sans"/>
              <a:buNone/>
            </a:pPr>
            <a:r>
              <a:rPr b="0" i="0" lang="en-US" sz="19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結合WSNs與深度學習，實現即時反應。</a:t>
            </a:r>
            <a:endParaRPr b="0" i="0" sz="1900" u="none" cap="none" strike="noStrike"/>
          </a:p>
        </p:txBody>
      </p:sp>
      <p:sp>
        <p:nvSpPr>
          <p:cNvPr id="127" name="Google Shape;127;p5"/>
          <p:cNvSpPr/>
          <p:nvPr/>
        </p:nvSpPr>
        <p:spPr>
          <a:xfrm>
            <a:off x="12391025" y="7738000"/>
            <a:ext cx="3966900" cy="587100"/>
          </a:xfrm>
          <a:prstGeom prst="roundRect">
            <a:avLst>
              <a:gd fmla="val 5654" name="adj"/>
            </a:avLst>
          </a:prstGeom>
          <a:solidFill>
            <a:srgbClr val="FFF8F0"/>
          </a:solidFill>
          <a:ln cap="flat" cmpd="sng" w="9525">
            <a:solidFill>
              <a:srgbClr val="FFF8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/>
          <p:nvPr/>
        </p:nvSpPr>
        <p:spPr>
          <a:xfrm>
            <a:off x="-238125" y="832225"/>
            <a:ext cx="15359100" cy="1194300"/>
          </a:xfrm>
          <a:prstGeom prst="rect">
            <a:avLst/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34" name="Google Shape;134;p7"/>
          <p:cNvSpPr/>
          <p:nvPr/>
        </p:nvSpPr>
        <p:spPr>
          <a:xfrm>
            <a:off x="1037300" y="1017975"/>
            <a:ext cx="7315800" cy="12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31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700"/>
              <a:buFont typeface="Bitter Medium"/>
              <a:buNone/>
            </a:pPr>
            <a:r>
              <a:rPr b="1" i="0" lang="en-US" sz="4700" u="none" cap="none" strike="noStrike">
                <a:solidFill>
                  <a:srgbClr val="2C3F42"/>
                </a:solidFill>
                <a:latin typeface="Noto Sans TC"/>
                <a:ea typeface="Noto Sans TC"/>
                <a:cs typeface="Noto Sans TC"/>
                <a:sym typeface="Noto Sans TC"/>
              </a:rPr>
              <a:t>結果與分析-</a:t>
            </a:r>
            <a:r>
              <a:rPr b="1" lang="en-US" sz="4700">
                <a:solidFill>
                  <a:srgbClr val="2C3F42"/>
                </a:solidFill>
                <a:latin typeface="Noto Sans TC"/>
                <a:ea typeface="Noto Sans TC"/>
                <a:cs typeface="Noto Sans TC"/>
                <a:sym typeface="Noto Sans TC"/>
              </a:rPr>
              <a:t>性能指標</a:t>
            </a:r>
            <a:endParaRPr b="1" i="0" sz="470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35" name="Google Shape;135;p7"/>
          <p:cNvSpPr/>
          <p:nvPr/>
        </p:nvSpPr>
        <p:spPr>
          <a:xfrm>
            <a:off x="865175" y="2933825"/>
            <a:ext cx="9651300" cy="4898400"/>
          </a:xfrm>
          <a:prstGeom prst="roundRect">
            <a:avLst>
              <a:gd fmla="val 3648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36" name="Google Shape;136;p7"/>
          <p:cNvSpPr/>
          <p:nvPr/>
        </p:nvSpPr>
        <p:spPr>
          <a:xfrm>
            <a:off x="870856" y="2947296"/>
            <a:ext cx="9640200" cy="1217700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37" name="Google Shape;137;p7"/>
          <p:cNvSpPr/>
          <p:nvPr/>
        </p:nvSpPr>
        <p:spPr>
          <a:xfrm>
            <a:off x="1037304" y="3215882"/>
            <a:ext cx="41466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rPr i="0" lang="en-US" sz="3350" u="none" cap="none" strike="noStrike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精確度</a:t>
            </a:r>
            <a:endParaRPr i="0" sz="335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38" name="Google Shape;138;p7"/>
          <p:cNvSpPr/>
          <p:nvPr/>
        </p:nvSpPr>
        <p:spPr>
          <a:xfrm>
            <a:off x="4574258" y="3215700"/>
            <a:ext cx="54819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rPr i="0" lang="en-US" sz="2650" u="none" cap="none" strike="noStrike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衡量系統正確預測比例。</a:t>
            </a:r>
            <a:endParaRPr i="0" sz="265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39" name="Google Shape;139;p7"/>
          <p:cNvSpPr/>
          <p:nvPr/>
        </p:nvSpPr>
        <p:spPr>
          <a:xfrm>
            <a:off x="870856" y="4164981"/>
            <a:ext cx="9640200" cy="1217700"/>
          </a:xfrm>
          <a:prstGeom prst="rect">
            <a:avLst/>
          </a:prstGeom>
          <a:solidFill>
            <a:srgbClr val="000000">
              <a:alpha val="3921"/>
            </a:srgbClr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40" name="Google Shape;140;p7"/>
          <p:cNvSpPr/>
          <p:nvPr/>
        </p:nvSpPr>
        <p:spPr>
          <a:xfrm>
            <a:off x="1037304" y="4433566"/>
            <a:ext cx="41466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rPr i="0" lang="en-US" sz="3250" u="none" cap="none" strike="noStrike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召回率</a:t>
            </a:r>
            <a:endParaRPr i="0" sz="325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4574258" y="4433497"/>
            <a:ext cx="54819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rPr i="0" lang="en-US" sz="2650" u="none" cap="none" strike="noStrike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評估檢測所有有害動物能力。</a:t>
            </a:r>
            <a:endParaRPr i="0" sz="265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42" name="Google Shape;142;p7"/>
          <p:cNvSpPr/>
          <p:nvPr/>
        </p:nvSpPr>
        <p:spPr>
          <a:xfrm>
            <a:off x="870856" y="5382665"/>
            <a:ext cx="9640200" cy="1217700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43" name="Google Shape;143;p7"/>
          <p:cNvSpPr/>
          <p:nvPr/>
        </p:nvSpPr>
        <p:spPr>
          <a:xfrm>
            <a:off x="1037304" y="5651249"/>
            <a:ext cx="41466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rPr i="0" lang="en-US" sz="3150" u="none" cap="none" strike="noStrike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F1分數</a:t>
            </a:r>
            <a:endParaRPr i="0" sz="315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4574258" y="5651154"/>
            <a:ext cx="54819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rPr i="0" lang="en-US" sz="2650" u="none" cap="none" strike="noStrike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平衡精確率和召回率。</a:t>
            </a:r>
            <a:endParaRPr i="0" sz="265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45" name="Google Shape;145;p7"/>
          <p:cNvSpPr/>
          <p:nvPr/>
        </p:nvSpPr>
        <p:spPr>
          <a:xfrm>
            <a:off x="870856" y="6600323"/>
            <a:ext cx="9640200" cy="1217700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46" name="Google Shape;146;p7"/>
          <p:cNvSpPr/>
          <p:nvPr/>
        </p:nvSpPr>
        <p:spPr>
          <a:xfrm>
            <a:off x="1037304" y="6868934"/>
            <a:ext cx="41466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rPr i="0" lang="en-US" sz="3250" u="none" cap="none" strike="noStrike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準確率</a:t>
            </a:r>
            <a:endParaRPr i="0" sz="325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47" name="Google Shape;147;p7"/>
          <p:cNvSpPr/>
          <p:nvPr/>
        </p:nvSpPr>
        <p:spPr>
          <a:xfrm>
            <a:off x="4574258" y="6868775"/>
            <a:ext cx="54819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rPr i="0" lang="en-US" sz="2650" u="none" cap="none" strike="noStrike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衡量整體正確預測率。</a:t>
            </a:r>
            <a:endParaRPr i="0" sz="265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48" name="Google Shape;148;p7"/>
          <p:cNvSpPr/>
          <p:nvPr/>
        </p:nvSpPr>
        <p:spPr>
          <a:xfrm>
            <a:off x="11863800" y="7724100"/>
            <a:ext cx="3966900" cy="587100"/>
          </a:xfrm>
          <a:prstGeom prst="roundRect">
            <a:avLst>
              <a:gd fmla="val 5654" name="adj"/>
            </a:avLst>
          </a:prstGeom>
          <a:solidFill>
            <a:srgbClr val="FFF8F0"/>
          </a:solidFill>
          <a:ln cap="flat" cmpd="sng" w="9525">
            <a:solidFill>
              <a:srgbClr val="FFF8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8850" y="3043016"/>
            <a:ext cx="4520099" cy="1122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18848" y="4164929"/>
            <a:ext cx="4225354" cy="121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18850" y="6868850"/>
            <a:ext cx="5333225" cy="8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1796dc9cc7_3_14"/>
          <p:cNvSpPr/>
          <p:nvPr/>
        </p:nvSpPr>
        <p:spPr>
          <a:xfrm>
            <a:off x="11817950" y="7664200"/>
            <a:ext cx="3966900" cy="587100"/>
          </a:xfrm>
          <a:prstGeom prst="roundRect">
            <a:avLst>
              <a:gd fmla="val 5654" name="adj"/>
            </a:avLst>
          </a:prstGeom>
          <a:solidFill>
            <a:srgbClr val="FFF8F0"/>
          </a:solidFill>
          <a:ln cap="flat" cmpd="sng" w="9525">
            <a:solidFill>
              <a:srgbClr val="FFF8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31796dc9cc7_3_14"/>
          <p:cNvSpPr/>
          <p:nvPr/>
        </p:nvSpPr>
        <p:spPr>
          <a:xfrm>
            <a:off x="1236500" y="5042800"/>
            <a:ext cx="11658000" cy="2621400"/>
          </a:xfrm>
          <a:prstGeom prst="roundRect">
            <a:avLst>
              <a:gd fmla="val 3648" name="adj"/>
            </a:avLst>
          </a:prstGeom>
          <a:noFill/>
          <a:ln cap="flat" cmpd="sng" w="9525">
            <a:solidFill>
              <a:srgbClr val="000000">
                <a:alpha val="784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59" name="Google Shape;159;g31796dc9cc7_3_14"/>
          <p:cNvSpPr/>
          <p:nvPr/>
        </p:nvSpPr>
        <p:spPr>
          <a:xfrm>
            <a:off x="1242810" y="5057224"/>
            <a:ext cx="11785500" cy="1303500"/>
          </a:xfrm>
          <a:prstGeom prst="rect">
            <a:avLst/>
          </a:prstGeom>
          <a:solidFill>
            <a:srgbClr val="FFFFFF">
              <a:alpha val="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60" name="Google Shape;160;g31796dc9cc7_3_14"/>
          <p:cNvSpPr/>
          <p:nvPr/>
        </p:nvSpPr>
        <p:spPr>
          <a:xfrm>
            <a:off x="1427903" y="5344719"/>
            <a:ext cx="46110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rPr lang="en-US" sz="3350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Leach協議</a:t>
            </a:r>
            <a:endParaRPr i="0" sz="335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61" name="Google Shape;161;g31796dc9cc7_3_14"/>
          <p:cNvSpPr/>
          <p:nvPr/>
        </p:nvSpPr>
        <p:spPr>
          <a:xfrm>
            <a:off x="5569811" y="5344712"/>
            <a:ext cx="6872100" cy="10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rPr lang="en-US" sz="2250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在無線傳感器網絡中動態選擇聚類頭以減少能耗，延長網絡壽命，確保持續監控。</a:t>
            </a:r>
            <a:endParaRPr b="1"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t/>
            </a:r>
            <a:endParaRPr sz="3850">
              <a:solidFill>
                <a:srgbClr val="2B2E3C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62" name="Google Shape;162;g31796dc9cc7_3_14"/>
          <p:cNvSpPr/>
          <p:nvPr/>
        </p:nvSpPr>
        <p:spPr>
          <a:xfrm>
            <a:off x="1242810" y="6360647"/>
            <a:ext cx="11658000" cy="1303500"/>
          </a:xfrm>
          <a:prstGeom prst="rect">
            <a:avLst/>
          </a:prstGeom>
          <a:solidFill>
            <a:srgbClr val="000000">
              <a:alpha val="3920"/>
            </a:srgbClr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63" name="Google Shape;163;g31796dc9cc7_3_14"/>
          <p:cNvSpPr/>
          <p:nvPr/>
        </p:nvSpPr>
        <p:spPr>
          <a:xfrm>
            <a:off x="1427903" y="6648152"/>
            <a:ext cx="46110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850"/>
              <a:buFont typeface="Open Sans"/>
              <a:buNone/>
            </a:pPr>
            <a:r>
              <a:rPr lang="en-US" sz="3250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ROC曲線</a:t>
            </a:r>
            <a:endParaRPr i="0" sz="325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64" name="Google Shape;164;g31796dc9cc7_3_14"/>
          <p:cNvSpPr/>
          <p:nvPr/>
        </p:nvSpPr>
        <p:spPr>
          <a:xfrm>
            <a:off x="5569810" y="6648161"/>
            <a:ext cx="66075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>
                <a:solidFill>
                  <a:srgbClr val="2B2E3C"/>
                </a:solidFill>
                <a:latin typeface="Noto Sans TC"/>
                <a:ea typeface="Noto Sans TC"/>
                <a:cs typeface="Noto Sans TC"/>
                <a:sym typeface="Noto Sans TC"/>
              </a:rPr>
              <a:t>提供模型在不同置信分數閾值下的性能圖形表示，以便在靈敏度與特異性間取得最佳平衡。</a:t>
            </a:r>
            <a:endParaRPr sz="2250">
              <a:solidFill>
                <a:srgbClr val="2B2E3C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50">
              <a:solidFill>
                <a:srgbClr val="2B2E3C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pic>
        <p:nvPicPr>
          <p:cNvPr id="165" name="Google Shape;165;g31796dc9cc7_3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6625" y="378575"/>
            <a:ext cx="4907839" cy="439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1796dc9cc7_3_32"/>
          <p:cNvSpPr/>
          <p:nvPr/>
        </p:nvSpPr>
        <p:spPr>
          <a:xfrm>
            <a:off x="11817950" y="7664200"/>
            <a:ext cx="3966900" cy="587100"/>
          </a:xfrm>
          <a:prstGeom prst="roundRect">
            <a:avLst>
              <a:gd fmla="val 5654" name="adj"/>
            </a:avLst>
          </a:prstGeom>
          <a:solidFill>
            <a:srgbClr val="FFF8F0"/>
          </a:solidFill>
          <a:ln cap="flat" cmpd="sng" w="9525">
            <a:solidFill>
              <a:srgbClr val="FFF8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31796dc9cc7_3_32"/>
          <p:cNvSpPr/>
          <p:nvPr/>
        </p:nvSpPr>
        <p:spPr>
          <a:xfrm>
            <a:off x="1037300" y="2281875"/>
            <a:ext cx="11463900" cy="19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b="1" lang="en-US" sz="2600">
                <a:solidFill>
                  <a:schemeClr val="dk1"/>
                </a:solidFill>
              </a:rPr>
              <a:t>分割任務：ResNet 與 YOLO 在分割任務中的表現使用交集比（IoU）、Dice 系數和像素準確率等指標進行評估。</a:t>
            </a:r>
            <a:endParaRPr b="1" sz="2600">
              <a:solidFill>
                <a:schemeClr val="dk1"/>
              </a:solidFill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b="1" lang="en-US" sz="2600">
                <a:solidFill>
                  <a:schemeClr val="dk1"/>
                </a:solidFill>
              </a:rPr>
              <a:t>檢測任務：透過精確率、召回率、F1 分數和平均精確度（AP）來評估模型在圖像中的物體檢測準確性。</a:t>
            </a:r>
            <a:endParaRPr b="1" sz="2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5531"/>
              </a:lnSpc>
              <a:spcBef>
                <a:spcPts val="1200"/>
              </a:spcBef>
              <a:spcAft>
                <a:spcPts val="0"/>
              </a:spcAft>
              <a:buClr>
                <a:srgbClr val="2C3F42"/>
              </a:buClr>
              <a:buSzPts val="4700"/>
              <a:buFont typeface="Bitter Medium"/>
              <a:buNone/>
            </a:pPr>
            <a:r>
              <a:t/>
            </a:r>
            <a:endParaRPr sz="6200">
              <a:solidFill>
                <a:srgbClr val="2C3F42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pic>
        <p:nvPicPr>
          <p:cNvPr id="173" name="Google Shape;173;g31796dc9cc7_3_32"/>
          <p:cNvPicPr preferRelativeResize="0"/>
          <p:nvPr/>
        </p:nvPicPr>
        <p:blipFill rotWithShape="1">
          <a:blip r:embed="rId3">
            <a:alphaModFix/>
          </a:blip>
          <a:srcRect b="0" l="0" r="18513" t="0"/>
          <a:stretch/>
        </p:blipFill>
        <p:spPr>
          <a:xfrm>
            <a:off x="1467750" y="4272675"/>
            <a:ext cx="5233600" cy="399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31796dc9cc7_3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53100" y="3929375"/>
            <a:ext cx="5233600" cy="4310017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31796dc9cc7_3_32"/>
          <p:cNvSpPr/>
          <p:nvPr/>
        </p:nvSpPr>
        <p:spPr>
          <a:xfrm>
            <a:off x="-364350" y="726925"/>
            <a:ext cx="15359100" cy="1194300"/>
          </a:xfrm>
          <a:prstGeom prst="rect">
            <a:avLst/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76" name="Google Shape;176;g31796dc9cc7_3_32"/>
          <p:cNvSpPr/>
          <p:nvPr/>
        </p:nvSpPr>
        <p:spPr>
          <a:xfrm>
            <a:off x="1037300" y="1017975"/>
            <a:ext cx="7315800" cy="12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31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700"/>
              <a:buFont typeface="Bitter Medium"/>
              <a:buNone/>
            </a:pPr>
            <a:r>
              <a:rPr b="1" lang="en-US" sz="4700">
                <a:solidFill>
                  <a:srgbClr val="2C3F42"/>
                </a:solidFill>
                <a:latin typeface="Noto Sans TC"/>
                <a:ea typeface="Noto Sans TC"/>
                <a:cs typeface="Noto Sans TC"/>
                <a:sym typeface="Noto Sans TC"/>
              </a:rPr>
              <a:t>模型評估</a:t>
            </a:r>
            <a:endParaRPr b="1" i="0" sz="470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15ec18b496_0_11"/>
          <p:cNvSpPr/>
          <p:nvPr/>
        </p:nvSpPr>
        <p:spPr>
          <a:xfrm>
            <a:off x="11817950" y="7664200"/>
            <a:ext cx="3966900" cy="587100"/>
          </a:xfrm>
          <a:prstGeom prst="roundRect">
            <a:avLst>
              <a:gd fmla="val 5654" name="adj"/>
            </a:avLst>
          </a:prstGeom>
          <a:solidFill>
            <a:srgbClr val="FFF8F0"/>
          </a:solidFill>
          <a:ln cap="flat" cmpd="sng" w="9525">
            <a:solidFill>
              <a:srgbClr val="FFF8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315ec18b496_0_11"/>
          <p:cNvSpPr/>
          <p:nvPr/>
        </p:nvSpPr>
        <p:spPr>
          <a:xfrm>
            <a:off x="-364350" y="726925"/>
            <a:ext cx="15359100" cy="1194300"/>
          </a:xfrm>
          <a:prstGeom prst="rect">
            <a:avLst/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84" name="Google Shape;184;g315ec18b496_0_11"/>
          <p:cNvSpPr/>
          <p:nvPr/>
        </p:nvSpPr>
        <p:spPr>
          <a:xfrm>
            <a:off x="1037300" y="1017975"/>
            <a:ext cx="7315800" cy="12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31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700"/>
              <a:buFont typeface="Bitter Medium"/>
              <a:buNone/>
            </a:pPr>
            <a:r>
              <a:rPr b="1" lang="en-US" sz="4700">
                <a:solidFill>
                  <a:srgbClr val="2C3F42"/>
                </a:solidFill>
                <a:latin typeface="Noto Sans TC"/>
                <a:ea typeface="Noto Sans TC"/>
                <a:cs typeface="Noto Sans TC"/>
                <a:sym typeface="Noto Sans TC"/>
              </a:rPr>
              <a:t>程式結果</a:t>
            </a:r>
            <a:r>
              <a:rPr b="1" lang="en-US" sz="4700">
                <a:solidFill>
                  <a:srgbClr val="2C3F42"/>
                </a:solidFill>
                <a:latin typeface="Noto Sans TC"/>
                <a:ea typeface="Noto Sans TC"/>
                <a:cs typeface="Noto Sans TC"/>
                <a:sym typeface="Noto Sans TC"/>
              </a:rPr>
              <a:t>圖表</a:t>
            </a:r>
            <a:endParaRPr b="1" i="0" sz="4700" u="none" cap="none" strike="noStrike">
              <a:latin typeface="Noto Sans TC"/>
              <a:ea typeface="Noto Sans TC"/>
              <a:cs typeface="Noto Sans TC"/>
              <a:sym typeface="Noto Sans TC"/>
            </a:endParaRPr>
          </a:p>
        </p:txBody>
      </p:sp>
      <p:pic>
        <p:nvPicPr>
          <p:cNvPr id="185" name="Google Shape;185;g315ec18b496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13" y="3746475"/>
            <a:ext cx="4633600" cy="278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315ec18b496_0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5888" y="3660563"/>
            <a:ext cx="4860650" cy="295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315ec18b496_0_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86303" y="3132050"/>
            <a:ext cx="2978413" cy="2248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315ec18b496_0_11"/>
          <p:cNvSpPr txBox="1"/>
          <p:nvPr/>
        </p:nvSpPr>
        <p:spPr>
          <a:xfrm>
            <a:off x="1372559" y="2970525"/>
            <a:ext cx="2171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能量消耗圖表</a:t>
            </a:r>
            <a:endParaRPr sz="2600"/>
          </a:p>
        </p:txBody>
      </p:sp>
      <p:sp>
        <p:nvSpPr>
          <p:cNvPr id="189" name="Google Shape;189;g315ec18b496_0_11"/>
          <p:cNvSpPr txBox="1"/>
          <p:nvPr/>
        </p:nvSpPr>
        <p:spPr>
          <a:xfrm>
            <a:off x="6547050" y="2970525"/>
            <a:ext cx="1536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檢測性能</a:t>
            </a:r>
            <a:endParaRPr sz="2600">
              <a:solidFill>
                <a:schemeClr val="dk1"/>
              </a:solidFill>
            </a:endParaRPr>
          </a:p>
        </p:txBody>
      </p:sp>
      <p:sp>
        <p:nvSpPr>
          <p:cNvPr id="190" name="Google Shape;190;g315ec18b496_0_11"/>
          <p:cNvSpPr txBox="1"/>
          <p:nvPr/>
        </p:nvSpPr>
        <p:spPr>
          <a:xfrm>
            <a:off x="10809913" y="2601150"/>
            <a:ext cx="3331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ROC曲線與論文對照</a:t>
            </a:r>
            <a:endParaRPr sz="2600">
              <a:solidFill>
                <a:schemeClr val="dk1"/>
              </a:solidFill>
            </a:endParaRPr>
          </a:p>
        </p:txBody>
      </p:sp>
      <p:pic>
        <p:nvPicPr>
          <p:cNvPr id="191" name="Google Shape;191;g315ec18b496_0_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986300" y="5607721"/>
            <a:ext cx="2978425" cy="2069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2024-11-13T14:17:00Z</dcterms:created>
  <dc:creator>PptxGenJS</dc:creator>
</cp:coreProperties>
</file>